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Forum" panose="020B0604020202020204" charset="0"/>
      <p:regular r:id="rId13"/>
    </p:embeddedFont>
    <p:embeddedFont>
      <p:font typeface="Open Sans" panose="020B0606030504020204" pitchFamily="34" charset="0"/>
      <p:regular r:id="rId14"/>
    </p:embeddedFont>
    <p:embeddedFont>
      <p:font typeface="Open Sauce" panose="020B0604020202020204" charset="0"/>
      <p:regular r:id="rId15"/>
    </p:embeddedFont>
    <p:embeddedFont>
      <p:font typeface="Open Sauce Bold" panose="020B0604020202020204" charset="0"/>
      <p:regular r:id="rId16"/>
    </p:embeddedFont>
    <p:embeddedFont>
      <p:font typeface="Open Sauce Light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5" d="100"/>
          <a:sy n="45" d="100"/>
        </p:scale>
        <p:origin x="816" y="6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ela Carneiro de Oliveira" userId="7fd1b2a03a6e9a1f" providerId="LiveId" clId="{EACBB180-E6C4-4414-A745-63A37BBA8EA2}"/>
    <pc:docChg chg="modSld">
      <pc:chgData name="Marcela Carneiro de Oliveira" userId="7fd1b2a03a6e9a1f" providerId="LiveId" clId="{EACBB180-E6C4-4414-A745-63A37BBA8EA2}" dt="2024-12-03T14:51:23.630" v="0" actId="1036"/>
      <pc:docMkLst>
        <pc:docMk/>
      </pc:docMkLst>
      <pc:sldChg chg="modSp mod">
        <pc:chgData name="Marcela Carneiro de Oliveira" userId="7fd1b2a03a6e9a1f" providerId="LiveId" clId="{EACBB180-E6C4-4414-A745-63A37BBA8EA2}" dt="2024-12-03T14:51:23.630" v="0" actId="1036"/>
        <pc:sldMkLst>
          <pc:docMk/>
          <pc:sldMk cId="0" sldId="265"/>
        </pc:sldMkLst>
        <pc:spChg chg="mod">
          <ac:chgData name="Marcela Carneiro de Oliveira" userId="7fd1b2a03a6e9a1f" providerId="LiveId" clId="{EACBB180-E6C4-4414-A745-63A37BBA8EA2}" dt="2024-12-03T14:51:23.630" v="0" actId="1036"/>
          <ac:spMkLst>
            <pc:docMk/>
            <pc:sldMk cId="0" sldId="265"/>
            <ac:spMk id="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sv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8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BB1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315393" y="4098045"/>
            <a:ext cx="13657214" cy="873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sz="5000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TRABALHO FINAL  |  2024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3518292" y="7124252"/>
            <a:ext cx="11251416" cy="17622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8"/>
              </a:lnSpc>
            </a:pPr>
            <a:r>
              <a:rPr lang="en-US" sz="3348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Clairton Marcolongo</a:t>
            </a:r>
          </a:p>
          <a:p>
            <a:pPr algn="ctr">
              <a:lnSpc>
                <a:spcPts val="4688"/>
              </a:lnSpc>
            </a:pPr>
            <a:r>
              <a:rPr lang="en-US" sz="3348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Giovana Mancilla Pivato </a:t>
            </a:r>
          </a:p>
          <a:p>
            <a:pPr algn="ctr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Marcela Carneiro de Oliveira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74512" y="3164606"/>
            <a:ext cx="16738976" cy="1047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FERRAMENTAS COMPUTACIONAIS DE MODELAGEM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"/>
            <a:chOff x="0" y="0"/>
            <a:chExt cx="4816593" cy="270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"/>
            </a:xfrm>
            <a:custGeom>
              <a:avLst/>
              <a:gdLst/>
              <a:ahLst/>
              <a:cxnLst/>
              <a:rect l="l" t="t" r="r" b="b"/>
              <a:pathLst>
                <a:path w="4816592" h="270933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ABB19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7171468" y="5800725"/>
            <a:ext cx="3945064" cy="4114800"/>
          </a:xfrm>
          <a:custGeom>
            <a:avLst/>
            <a:gdLst/>
            <a:ahLst/>
            <a:cxnLst/>
            <a:rect l="l" t="t" r="r" b="b"/>
            <a:pathLst>
              <a:path w="3945064" h="4114800">
                <a:moveTo>
                  <a:pt x="0" y="0"/>
                </a:moveTo>
                <a:lnTo>
                  <a:pt x="3945064" y="0"/>
                </a:lnTo>
                <a:lnTo>
                  <a:pt x="394506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0" y="-132431"/>
            <a:ext cx="18288000" cy="1161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7"/>
              </a:lnSpc>
              <a:spcBef>
                <a:spcPct val="0"/>
              </a:spcBef>
            </a:pPr>
            <a:r>
              <a:rPr lang="en-US" sz="6784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ENCERRAMENTO E AGRADECIMENTOS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0" y="1694784"/>
            <a:ext cx="18288000" cy="35249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23002" lvl="1" indent="-361501" algn="l">
              <a:lnSpc>
                <a:spcPts val="4688"/>
              </a:lnSpc>
              <a:buFont typeface="Arial"/>
              <a:buChar char="•"/>
            </a:pP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Bons plots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são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essenciais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para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uma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melhor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apresentação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dos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resultados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</a:p>
          <a:p>
            <a:pPr marL="723002" lvl="1" indent="-361501" algn="l">
              <a:lnSpc>
                <a:spcPts val="4688"/>
              </a:lnSpc>
              <a:buFont typeface="Arial"/>
              <a:buChar char="•"/>
            </a:pP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utilização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das cores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opostas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do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círculo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cromático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também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favorece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uma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melhor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apresentação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dos dados </a:t>
            </a:r>
          </a:p>
          <a:p>
            <a:pPr marL="723002" lvl="1" indent="-361501" algn="l">
              <a:lnSpc>
                <a:spcPts val="4688"/>
              </a:lnSpc>
              <a:buFont typeface="Arial"/>
              <a:buChar char="•"/>
            </a:pP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Git e GitHub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foram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ferramentas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muito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úteis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para a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realização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do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trabalho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em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grupo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</a:p>
          <a:p>
            <a:pPr marL="723002" lvl="1" indent="-361501" algn="l">
              <a:lnSpc>
                <a:spcPts val="4688"/>
              </a:lnSpc>
              <a:buFont typeface="Arial"/>
              <a:buChar char="•"/>
            </a:pP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Novos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conhecimentos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sobre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o R e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seus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pacotes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foram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essenciais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para um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bom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desenvolvimento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do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trabalho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como</a:t>
            </a:r>
            <a:r>
              <a:rPr lang="en-US" sz="3348" dirty="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um </a:t>
            </a:r>
            <a:r>
              <a:rPr lang="en-US" sz="3348" dirty="0" err="1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todo</a:t>
            </a:r>
            <a:endParaRPr lang="en-US" sz="3348" dirty="0">
              <a:solidFill>
                <a:srgbClr val="000000"/>
              </a:solidFill>
              <a:latin typeface="Open Sauce Light"/>
              <a:ea typeface="Open Sauce Light"/>
              <a:cs typeface="Open Sauce Light"/>
              <a:sym typeface="Open Sauce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"/>
            <a:chOff x="0" y="0"/>
            <a:chExt cx="4816593" cy="270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"/>
            </a:xfrm>
            <a:custGeom>
              <a:avLst/>
              <a:gdLst/>
              <a:ahLst/>
              <a:cxnLst/>
              <a:rect l="l" t="t" r="r" b="b"/>
              <a:pathLst>
                <a:path w="4816592" h="270933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ABB19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6951794" y="5143500"/>
            <a:ext cx="4384412" cy="3907607"/>
          </a:xfrm>
          <a:custGeom>
            <a:avLst/>
            <a:gdLst/>
            <a:ahLst/>
            <a:cxnLst/>
            <a:rect l="l" t="t" r="r" b="b"/>
            <a:pathLst>
              <a:path w="4384412" h="3907607">
                <a:moveTo>
                  <a:pt x="0" y="0"/>
                </a:moveTo>
                <a:lnTo>
                  <a:pt x="4384412" y="0"/>
                </a:lnTo>
                <a:lnTo>
                  <a:pt x="4384412" y="3907607"/>
                </a:lnTo>
                <a:lnTo>
                  <a:pt x="0" y="39076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0" y="-132431"/>
            <a:ext cx="18288000" cy="1161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7"/>
              </a:lnSpc>
              <a:spcBef>
                <a:spcPct val="0"/>
              </a:spcBef>
            </a:pPr>
            <a:r>
              <a:rPr lang="en-US" sz="6784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ENCERRAMENTO E AGRADECIMENTOS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518292" y="2950774"/>
            <a:ext cx="11251416" cy="14592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67"/>
              </a:lnSpc>
              <a:spcBef>
                <a:spcPct val="0"/>
              </a:spcBef>
            </a:pPr>
            <a:r>
              <a:rPr lang="en-US" sz="8548">
                <a:solidFill>
                  <a:srgbClr val="ABB194"/>
                </a:solidFill>
                <a:latin typeface="Open Sauce"/>
                <a:ea typeface="Open Sauce"/>
                <a:cs typeface="Open Sauce"/>
                <a:sym typeface="Open Sauce"/>
              </a:rPr>
              <a:t>OBRIGADA!!!!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"/>
            <a:chOff x="0" y="0"/>
            <a:chExt cx="4816593" cy="270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"/>
            </a:xfrm>
            <a:custGeom>
              <a:avLst/>
              <a:gdLst/>
              <a:ahLst/>
              <a:cxnLst/>
              <a:rect l="l" t="t" r="r" b="b"/>
              <a:pathLst>
                <a:path w="4816592" h="270933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ABB19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193605" y="2144538"/>
            <a:ext cx="1135472" cy="743734"/>
          </a:xfrm>
          <a:custGeom>
            <a:avLst/>
            <a:gdLst/>
            <a:ahLst/>
            <a:cxnLst/>
            <a:rect l="l" t="t" r="r" b="b"/>
            <a:pathLst>
              <a:path w="1135472" h="743734">
                <a:moveTo>
                  <a:pt x="0" y="0"/>
                </a:moveTo>
                <a:lnTo>
                  <a:pt x="1135472" y="0"/>
                </a:lnTo>
                <a:lnTo>
                  <a:pt x="1135472" y="743733"/>
                </a:lnTo>
                <a:lnTo>
                  <a:pt x="0" y="7437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2193605" y="3407935"/>
            <a:ext cx="1135472" cy="743734"/>
          </a:xfrm>
          <a:custGeom>
            <a:avLst/>
            <a:gdLst/>
            <a:ahLst/>
            <a:cxnLst/>
            <a:rect l="l" t="t" r="r" b="b"/>
            <a:pathLst>
              <a:path w="1135472" h="743734">
                <a:moveTo>
                  <a:pt x="0" y="0"/>
                </a:moveTo>
                <a:lnTo>
                  <a:pt x="1135472" y="0"/>
                </a:lnTo>
                <a:lnTo>
                  <a:pt x="1135472" y="743734"/>
                </a:lnTo>
                <a:lnTo>
                  <a:pt x="0" y="7437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7" name="Group 7"/>
          <p:cNvGrpSpPr/>
          <p:nvPr/>
        </p:nvGrpSpPr>
        <p:grpSpPr>
          <a:xfrm>
            <a:off x="-324759" y="4637185"/>
            <a:ext cx="15996781" cy="1012630"/>
            <a:chOff x="0" y="0"/>
            <a:chExt cx="4213144" cy="26670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13144" cy="266701"/>
            </a:xfrm>
            <a:custGeom>
              <a:avLst/>
              <a:gdLst/>
              <a:ahLst/>
              <a:cxnLst/>
              <a:rect l="l" t="t" r="r" b="b"/>
              <a:pathLst>
                <a:path w="4213144" h="266701">
                  <a:moveTo>
                    <a:pt x="4009944" y="0"/>
                  </a:moveTo>
                  <a:lnTo>
                    <a:pt x="0" y="0"/>
                  </a:lnTo>
                  <a:lnTo>
                    <a:pt x="0" y="266701"/>
                  </a:lnTo>
                  <a:lnTo>
                    <a:pt x="4009944" y="266701"/>
                  </a:lnTo>
                  <a:lnTo>
                    <a:pt x="4213144" y="133350"/>
                  </a:lnTo>
                  <a:lnTo>
                    <a:pt x="4009944" y="0"/>
                  </a:lnTo>
                  <a:close/>
                </a:path>
              </a:pathLst>
            </a:custGeom>
            <a:solidFill>
              <a:srgbClr val="90967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098844" cy="3048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0" y="-132431"/>
            <a:ext cx="18288000" cy="1161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7"/>
              </a:lnSpc>
              <a:spcBef>
                <a:spcPct val="0"/>
              </a:spcBef>
            </a:pPr>
            <a:r>
              <a:rPr lang="en-US" sz="6784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BANCO DE DADOS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66121" y="1569298"/>
            <a:ext cx="11251416" cy="575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O banco de dados a ser utilizado é composto por: 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857684" y="2449730"/>
            <a:ext cx="11813571" cy="17529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8"/>
              </a:lnSpc>
            </a:pPr>
            <a:r>
              <a:rPr lang="en-US" sz="3348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Avaliações comportamentais da dor em suínos</a:t>
            </a:r>
          </a:p>
          <a:p>
            <a:pPr algn="l">
              <a:lnSpc>
                <a:spcPts val="4688"/>
              </a:lnSpc>
            </a:pPr>
            <a:endParaRPr lang="en-US" sz="3348">
              <a:solidFill>
                <a:srgbClr val="000000"/>
              </a:solidFill>
              <a:latin typeface="Open Sauce Light"/>
              <a:ea typeface="Open Sauce Light"/>
              <a:cs typeface="Open Sauce Light"/>
              <a:sym typeface="Open Sauce Light"/>
            </a:endParaRPr>
          </a:p>
          <a:p>
            <a:pPr algn="l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UPAPS (Unesp-Botucatu Pig Composite Acute Pain Scale).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66121" y="4824089"/>
            <a:ext cx="13478417" cy="572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Avaliações: Especialistas na área e alunos sem experiência prévia.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"/>
            <a:chOff x="0" y="0"/>
            <a:chExt cx="4816593" cy="270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"/>
            </a:xfrm>
            <a:custGeom>
              <a:avLst/>
              <a:gdLst/>
              <a:ahLst/>
              <a:cxnLst/>
              <a:rect l="l" t="t" r="r" b="b"/>
              <a:pathLst>
                <a:path w="4816592" h="270933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ABB19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193605" y="2144538"/>
            <a:ext cx="1135472" cy="743734"/>
          </a:xfrm>
          <a:custGeom>
            <a:avLst/>
            <a:gdLst/>
            <a:ahLst/>
            <a:cxnLst/>
            <a:rect l="l" t="t" r="r" b="b"/>
            <a:pathLst>
              <a:path w="1135472" h="743734">
                <a:moveTo>
                  <a:pt x="0" y="0"/>
                </a:moveTo>
                <a:lnTo>
                  <a:pt x="1135472" y="0"/>
                </a:lnTo>
                <a:lnTo>
                  <a:pt x="1135472" y="743733"/>
                </a:lnTo>
                <a:lnTo>
                  <a:pt x="0" y="7437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2193605" y="3407935"/>
            <a:ext cx="1135472" cy="743734"/>
          </a:xfrm>
          <a:custGeom>
            <a:avLst/>
            <a:gdLst/>
            <a:ahLst/>
            <a:cxnLst/>
            <a:rect l="l" t="t" r="r" b="b"/>
            <a:pathLst>
              <a:path w="1135472" h="743734">
                <a:moveTo>
                  <a:pt x="0" y="0"/>
                </a:moveTo>
                <a:lnTo>
                  <a:pt x="1135472" y="0"/>
                </a:lnTo>
                <a:lnTo>
                  <a:pt x="1135472" y="743734"/>
                </a:lnTo>
                <a:lnTo>
                  <a:pt x="0" y="7437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7" name="Group 7"/>
          <p:cNvGrpSpPr/>
          <p:nvPr/>
        </p:nvGrpSpPr>
        <p:grpSpPr>
          <a:xfrm>
            <a:off x="-324759" y="4637185"/>
            <a:ext cx="15996781" cy="1012630"/>
            <a:chOff x="0" y="0"/>
            <a:chExt cx="4213144" cy="26670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13144" cy="266701"/>
            </a:xfrm>
            <a:custGeom>
              <a:avLst/>
              <a:gdLst/>
              <a:ahLst/>
              <a:cxnLst/>
              <a:rect l="l" t="t" r="r" b="b"/>
              <a:pathLst>
                <a:path w="4213144" h="266701">
                  <a:moveTo>
                    <a:pt x="4009944" y="0"/>
                  </a:moveTo>
                  <a:lnTo>
                    <a:pt x="0" y="0"/>
                  </a:lnTo>
                  <a:lnTo>
                    <a:pt x="0" y="266701"/>
                  </a:lnTo>
                  <a:lnTo>
                    <a:pt x="4009944" y="266701"/>
                  </a:lnTo>
                  <a:lnTo>
                    <a:pt x="4213144" y="133350"/>
                  </a:lnTo>
                  <a:lnTo>
                    <a:pt x="4009944" y="0"/>
                  </a:lnTo>
                  <a:close/>
                </a:path>
              </a:pathLst>
            </a:custGeom>
            <a:solidFill>
              <a:srgbClr val="90967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098844" cy="3048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236924" y="6173690"/>
            <a:ext cx="5048834" cy="4114800"/>
          </a:xfrm>
          <a:custGeom>
            <a:avLst/>
            <a:gdLst/>
            <a:ahLst/>
            <a:cxnLst/>
            <a:rect l="l" t="t" r="r" b="b"/>
            <a:pathLst>
              <a:path w="5048834" h="4114800">
                <a:moveTo>
                  <a:pt x="0" y="0"/>
                </a:moveTo>
                <a:lnTo>
                  <a:pt x="5048834" y="0"/>
                </a:lnTo>
                <a:lnTo>
                  <a:pt x="5048834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TextBox 11"/>
          <p:cNvSpPr txBox="1"/>
          <p:nvPr/>
        </p:nvSpPr>
        <p:spPr>
          <a:xfrm>
            <a:off x="0" y="-132431"/>
            <a:ext cx="18288000" cy="1161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7"/>
              </a:lnSpc>
              <a:spcBef>
                <a:spcPct val="0"/>
              </a:spcBef>
            </a:pPr>
            <a:r>
              <a:rPr lang="en-US" sz="6784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BANCO DE DADOS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66121" y="1569298"/>
            <a:ext cx="11251416" cy="575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O banco de dados a ser utilizado é composto por: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857684" y="2449730"/>
            <a:ext cx="11814338" cy="1753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8"/>
              </a:lnSpc>
            </a:pPr>
            <a:r>
              <a:rPr lang="en-US" sz="3348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Avaliações comportamentais da dor em suínos utilizando</a:t>
            </a:r>
          </a:p>
          <a:p>
            <a:pPr algn="l">
              <a:lnSpc>
                <a:spcPts val="4688"/>
              </a:lnSpc>
            </a:pPr>
            <a:endParaRPr lang="en-US" sz="3348">
              <a:solidFill>
                <a:srgbClr val="000000"/>
              </a:solidFill>
              <a:latin typeface="Open Sauce Light"/>
              <a:ea typeface="Open Sauce Light"/>
              <a:cs typeface="Open Sauce Light"/>
              <a:sym typeface="Open Sauce Light"/>
            </a:endParaRPr>
          </a:p>
          <a:p>
            <a:pPr algn="l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UPAPS (Unesp-Botucatu Pig Composite Acute Pain Scale). 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66121" y="4824089"/>
            <a:ext cx="13478417" cy="572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Avaliações: Especialistas na área e alunos sem experiência prévia.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091829" y="5983190"/>
            <a:ext cx="11891511" cy="2119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3989" lvl="1" indent="-261995" algn="just">
              <a:lnSpc>
                <a:spcPts val="3397"/>
              </a:lnSpc>
              <a:buFont typeface="Arial"/>
              <a:buChar char="•"/>
            </a:pPr>
            <a:r>
              <a:rPr lang="en-US" sz="2427">
                <a:solidFill>
                  <a:srgbClr val="ABB194"/>
                </a:solidFill>
                <a:latin typeface="Open Sauce"/>
                <a:ea typeface="Open Sauce"/>
                <a:cs typeface="Open Sauce"/>
                <a:sym typeface="Open Sauce"/>
              </a:rPr>
              <a:t>Antes das avaliações, a escala foi apresentada aos alunos com uma descrição de cada comportamento a ser avaliado</a:t>
            </a:r>
          </a:p>
          <a:p>
            <a:pPr marL="523989" lvl="1" indent="-261995" algn="just">
              <a:lnSpc>
                <a:spcPts val="3397"/>
              </a:lnSpc>
              <a:buFont typeface="Arial"/>
              <a:buChar char="•"/>
            </a:pPr>
            <a:r>
              <a:rPr lang="en-US" sz="2427">
                <a:solidFill>
                  <a:srgbClr val="ABB194"/>
                </a:solidFill>
                <a:latin typeface="Open Sauce"/>
                <a:ea typeface="Open Sauce"/>
                <a:cs typeface="Open Sauce"/>
                <a:sym typeface="Open Sauce"/>
              </a:rPr>
              <a:t>Não foi realizado um treinamento específico para aplicação detalhada da ferramenta. </a:t>
            </a:r>
          </a:p>
          <a:p>
            <a:pPr algn="just">
              <a:lnSpc>
                <a:spcPts val="3397"/>
              </a:lnSpc>
              <a:spcBef>
                <a:spcPct val="0"/>
              </a:spcBef>
            </a:pPr>
            <a:endParaRPr lang="en-US" sz="2427">
              <a:solidFill>
                <a:srgbClr val="ABB194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"/>
            <a:chOff x="0" y="0"/>
            <a:chExt cx="4816593" cy="270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"/>
            </a:xfrm>
            <a:custGeom>
              <a:avLst/>
              <a:gdLst/>
              <a:ahLst/>
              <a:cxnLst/>
              <a:rect l="l" t="t" r="r" b="b"/>
              <a:pathLst>
                <a:path w="4816592" h="270933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ABB19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193605" y="2144538"/>
            <a:ext cx="1135472" cy="743734"/>
          </a:xfrm>
          <a:custGeom>
            <a:avLst/>
            <a:gdLst/>
            <a:ahLst/>
            <a:cxnLst/>
            <a:rect l="l" t="t" r="r" b="b"/>
            <a:pathLst>
              <a:path w="1135472" h="743734">
                <a:moveTo>
                  <a:pt x="0" y="0"/>
                </a:moveTo>
                <a:lnTo>
                  <a:pt x="1135472" y="0"/>
                </a:lnTo>
                <a:lnTo>
                  <a:pt x="1135472" y="743733"/>
                </a:lnTo>
                <a:lnTo>
                  <a:pt x="0" y="7437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2193605" y="3407935"/>
            <a:ext cx="1135472" cy="743734"/>
          </a:xfrm>
          <a:custGeom>
            <a:avLst/>
            <a:gdLst/>
            <a:ahLst/>
            <a:cxnLst/>
            <a:rect l="l" t="t" r="r" b="b"/>
            <a:pathLst>
              <a:path w="1135472" h="743734">
                <a:moveTo>
                  <a:pt x="0" y="0"/>
                </a:moveTo>
                <a:lnTo>
                  <a:pt x="1135472" y="0"/>
                </a:lnTo>
                <a:lnTo>
                  <a:pt x="1135472" y="743734"/>
                </a:lnTo>
                <a:lnTo>
                  <a:pt x="0" y="74373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7" name="Group 7"/>
          <p:cNvGrpSpPr/>
          <p:nvPr/>
        </p:nvGrpSpPr>
        <p:grpSpPr>
          <a:xfrm>
            <a:off x="-324759" y="4637185"/>
            <a:ext cx="15996781" cy="1012630"/>
            <a:chOff x="0" y="0"/>
            <a:chExt cx="4213144" cy="26670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213144" cy="266701"/>
            </a:xfrm>
            <a:custGeom>
              <a:avLst/>
              <a:gdLst/>
              <a:ahLst/>
              <a:cxnLst/>
              <a:rect l="l" t="t" r="r" b="b"/>
              <a:pathLst>
                <a:path w="4213144" h="266701">
                  <a:moveTo>
                    <a:pt x="4009944" y="0"/>
                  </a:moveTo>
                  <a:lnTo>
                    <a:pt x="0" y="0"/>
                  </a:lnTo>
                  <a:lnTo>
                    <a:pt x="0" y="266701"/>
                  </a:lnTo>
                  <a:lnTo>
                    <a:pt x="4009944" y="266701"/>
                  </a:lnTo>
                  <a:lnTo>
                    <a:pt x="4213144" y="133350"/>
                  </a:lnTo>
                  <a:lnTo>
                    <a:pt x="4009944" y="0"/>
                  </a:lnTo>
                  <a:close/>
                </a:path>
              </a:pathLst>
            </a:custGeom>
            <a:solidFill>
              <a:srgbClr val="90967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38100"/>
              <a:ext cx="4098844" cy="3048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>
            <a:off x="873676" y="6021290"/>
            <a:ext cx="3775329" cy="4114800"/>
          </a:xfrm>
          <a:custGeom>
            <a:avLst/>
            <a:gdLst/>
            <a:ahLst/>
            <a:cxnLst/>
            <a:rect l="l" t="t" r="r" b="b"/>
            <a:pathLst>
              <a:path w="3775329" h="4114800">
                <a:moveTo>
                  <a:pt x="0" y="0"/>
                </a:moveTo>
                <a:lnTo>
                  <a:pt x="3775329" y="0"/>
                </a:lnTo>
                <a:lnTo>
                  <a:pt x="37753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grpSp>
        <p:nvGrpSpPr>
          <p:cNvPr id="11" name="Group 11"/>
          <p:cNvGrpSpPr/>
          <p:nvPr/>
        </p:nvGrpSpPr>
        <p:grpSpPr>
          <a:xfrm rot="-10800000">
            <a:off x="4920006" y="8474244"/>
            <a:ext cx="16438807" cy="1012630"/>
            <a:chOff x="0" y="0"/>
            <a:chExt cx="4329562" cy="266701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329562" cy="266701"/>
            </a:xfrm>
            <a:custGeom>
              <a:avLst/>
              <a:gdLst/>
              <a:ahLst/>
              <a:cxnLst/>
              <a:rect l="l" t="t" r="r" b="b"/>
              <a:pathLst>
                <a:path w="4329562" h="266701">
                  <a:moveTo>
                    <a:pt x="4126362" y="0"/>
                  </a:moveTo>
                  <a:lnTo>
                    <a:pt x="0" y="0"/>
                  </a:lnTo>
                  <a:lnTo>
                    <a:pt x="0" y="266701"/>
                  </a:lnTo>
                  <a:lnTo>
                    <a:pt x="4126362" y="266701"/>
                  </a:lnTo>
                  <a:lnTo>
                    <a:pt x="4329562" y="133350"/>
                  </a:lnTo>
                  <a:lnTo>
                    <a:pt x="4126362" y="0"/>
                  </a:lnTo>
                  <a:close/>
                </a:path>
              </a:pathLst>
            </a:custGeom>
            <a:solidFill>
              <a:srgbClr val="90967A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-38100"/>
              <a:ext cx="4215262" cy="3048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4" name="Freeform 14"/>
          <p:cNvSpPr/>
          <p:nvPr/>
        </p:nvSpPr>
        <p:spPr>
          <a:xfrm>
            <a:off x="2026214" y="7762585"/>
            <a:ext cx="1470254" cy="632209"/>
          </a:xfrm>
          <a:custGeom>
            <a:avLst/>
            <a:gdLst/>
            <a:ahLst/>
            <a:cxnLst/>
            <a:rect l="l" t="t" r="r" b="b"/>
            <a:pathLst>
              <a:path w="1470254" h="632209">
                <a:moveTo>
                  <a:pt x="0" y="0"/>
                </a:moveTo>
                <a:lnTo>
                  <a:pt x="1470254" y="0"/>
                </a:lnTo>
                <a:lnTo>
                  <a:pt x="1470254" y="632210"/>
                </a:lnTo>
                <a:lnTo>
                  <a:pt x="0" y="63221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5" name="TextBox 15"/>
          <p:cNvSpPr txBox="1"/>
          <p:nvPr/>
        </p:nvSpPr>
        <p:spPr>
          <a:xfrm>
            <a:off x="0" y="-132431"/>
            <a:ext cx="18288000" cy="1161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7"/>
              </a:lnSpc>
              <a:spcBef>
                <a:spcPct val="0"/>
              </a:spcBef>
            </a:pPr>
            <a:r>
              <a:rPr lang="en-US" sz="6784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BANCO DE DADOS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66121" y="1569298"/>
            <a:ext cx="11251416" cy="575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O banco de dados a ser utilizado é composto por: 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857684" y="2449730"/>
            <a:ext cx="11814338" cy="17532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8"/>
              </a:lnSpc>
            </a:pPr>
            <a:r>
              <a:rPr lang="en-US" sz="3348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Avaliações comportamentais da dor em suínos utilizando</a:t>
            </a:r>
          </a:p>
          <a:p>
            <a:pPr algn="l">
              <a:lnSpc>
                <a:spcPts val="4688"/>
              </a:lnSpc>
            </a:pPr>
            <a:endParaRPr lang="en-US" sz="3348">
              <a:solidFill>
                <a:srgbClr val="000000"/>
              </a:solidFill>
              <a:latin typeface="Open Sauce Light"/>
              <a:ea typeface="Open Sauce Light"/>
              <a:cs typeface="Open Sauce Light"/>
              <a:sym typeface="Open Sauce Light"/>
            </a:endParaRPr>
          </a:p>
          <a:p>
            <a:pPr algn="l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UPAPS (Unesp-Botucatu Pig Composite Acute Pain Scale). 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66121" y="4824089"/>
            <a:ext cx="13478417" cy="572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FFFFFF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Avaliações: Especialistas na área e alunos sem experiência prévia. 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6091829" y="5983190"/>
            <a:ext cx="11891511" cy="2119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3989" lvl="1" indent="-261995" algn="just">
              <a:lnSpc>
                <a:spcPts val="3397"/>
              </a:lnSpc>
              <a:buFont typeface="Arial"/>
              <a:buChar char="•"/>
            </a:pPr>
            <a:r>
              <a:rPr lang="en-US" sz="2427">
                <a:solidFill>
                  <a:srgbClr val="ABB194"/>
                </a:solidFill>
                <a:latin typeface="Open Sauce"/>
                <a:ea typeface="Open Sauce"/>
                <a:cs typeface="Open Sauce"/>
                <a:sym typeface="Open Sauce"/>
              </a:rPr>
              <a:t>Antes das avaliações, a escala foi apresentada aos alunos com uma descrição de cada comportamento a ser avaliado</a:t>
            </a:r>
          </a:p>
          <a:p>
            <a:pPr marL="523989" lvl="1" indent="-261995" algn="just">
              <a:lnSpc>
                <a:spcPts val="3397"/>
              </a:lnSpc>
              <a:buFont typeface="Arial"/>
              <a:buChar char="•"/>
            </a:pPr>
            <a:r>
              <a:rPr lang="en-US" sz="2427">
                <a:solidFill>
                  <a:srgbClr val="ABB194"/>
                </a:solidFill>
                <a:latin typeface="Open Sauce"/>
                <a:ea typeface="Open Sauce"/>
                <a:cs typeface="Open Sauce"/>
                <a:sym typeface="Open Sauce"/>
              </a:rPr>
              <a:t>Não foi realizado um treinamento específico para aplicação detalhada da ferramenta. </a:t>
            </a:r>
          </a:p>
          <a:p>
            <a:pPr algn="just">
              <a:lnSpc>
                <a:spcPts val="3397"/>
              </a:lnSpc>
              <a:spcBef>
                <a:spcPct val="0"/>
              </a:spcBef>
            </a:pPr>
            <a:endParaRPr lang="en-US" sz="2427">
              <a:solidFill>
                <a:srgbClr val="ABB194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5541926" y="8710049"/>
            <a:ext cx="12622249" cy="4648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79"/>
              </a:lnSpc>
              <a:spcBef>
                <a:spcPct val="0"/>
              </a:spcBef>
            </a:pPr>
            <a:r>
              <a:rPr lang="en-US" sz="26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20 suínos foram avaliados por meio de vídeos com duração de 4 minutos cada.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"/>
            <a:chOff x="0" y="0"/>
            <a:chExt cx="4816593" cy="270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"/>
            </a:xfrm>
            <a:custGeom>
              <a:avLst/>
              <a:gdLst/>
              <a:ahLst/>
              <a:cxnLst/>
              <a:rect l="l" t="t" r="r" b="b"/>
              <a:pathLst>
                <a:path w="4816592" h="270933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ABB19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18292" y="1895382"/>
            <a:ext cx="14466152" cy="23437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88"/>
              </a:lnSpc>
            </a:pPr>
            <a:r>
              <a:rPr lang="en-US" sz="3348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Analisar as diferenças nas avaliações realizadas por especialistas e alunos permite identificar e ajustar possíveis falhas na aplicação da UPAPS por avaliadores não experientes.</a:t>
            </a:r>
          </a:p>
          <a:p>
            <a:pPr algn="ctr">
              <a:lnSpc>
                <a:spcPts val="4688"/>
              </a:lnSpc>
              <a:spcBef>
                <a:spcPct val="0"/>
              </a:spcBef>
            </a:pPr>
            <a:endParaRPr lang="en-US" sz="3348">
              <a:solidFill>
                <a:srgbClr val="000000"/>
              </a:solidFill>
              <a:latin typeface="Open Sauce Light"/>
              <a:ea typeface="Open Sauce Light"/>
              <a:cs typeface="Open Sauce Light"/>
              <a:sym typeface="Open Sauce Light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522395" y="1821183"/>
            <a:ext cx="2711330" cy="2558818"/>
          </a:xfrm>
          <a:custGeom>
            <a:avLst/>
            <a:gdLst/>
            <a:ahLst/>
            <a:cxnLst/>
            <a:rect l="l" t="t" r="r" b="b"/>
            <a:pathLst>
              <a:path w="2711330" h="2558818">
                <a:moveTo>
                  <a:pt x="0" y="0"/>
                </a:moveTo>
                <a:lnTo>
                  <a:pt x="2711329" y="0"/>
                </a:lnTo>
                <a:lnTo>
                  <a:pt x="2711329" y="2558817"/>
                </a:lnTo>
                <a:lnTo>
                  <a:pt x="0" y="25588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0" y="-132431"/>
            <a:ext cx="18288000" cy="1161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7"/>
              </a:lnSpc>
              <a:spcBef>
                <a:spcPct val="0"/>
              </a:spcBef>
            </a:pPr>
            <a:r>
              <a:rPr lang="en-US" sz="6784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JUSTIFICATIVA PARA O USO DO BANCO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2957542" y="6351238"/>
            <a:ext cx="16230600" cy="2343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8"/>
              </a:lnSpc>
            </a:pPr>
            <a:r>
              <a:rPr lang="en-US" sz="3348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Variação nas pontuações totais da escala e a proporção de animais corretamente identificados em condição dolorosa por ambos os grupos </a:t>
            </a:r>
          </a:p>
          <a:p>
            <a:pPr algn="l">
              <a:lnSpc>
                <a:spcPts val="4688"/>
              </a:lnSpc>
            </a:pPr>
            <a:endParaRPr lang="en-US" sz="3348">
              <a:solidFill>
                <a:srgbClr val="000000"/>
              </a:solidFill>
              <a:latin typeface="Open Sauce Light"/>
              <a:ea typeface="Open Sauce Light"/>
              <a:cs typeface="Open Sauce Light"/>
              <a:sym typeface="Open Sauce Light"/>
            </a:endParaRPr>
          </a:p>
          <a:p>
            <a:pPr algn="l">
              <a:lnSpc>
                <a:spcPts val="4688"/>
              </a:lnSpc>
            </a:pPr>
            <a:r>
              <a:rPr lang="en-US" sz="3348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Análise estatística e representações gráficas.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22395" y="4906617"/>
            <a:ext cx="14466152" cy="720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948"/>
              </a:lnSpc>
              <a:spcBef>
                <a:spcPct val="0"/>
              </a:spcBef>
            </a:pPr>
            <a:r>
              <a:rPr lang="en-US" sz="4248" b="1">
                <a:solidFill>
                  <a:srgbClr val="90967A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Mas o que nós queremos examinar?</a:t>
            </a:r>
          </a:p>
        </p:txBody>
      </p:sp>
      <p:sp>
        <p:nvSpPr>
          <p:cNvPr id="10" name="Freeform 10"/>
          <p:cNvSpPr/>
          <p:nvPr/>
        </p:nvSpPr>
        <p:spPr>
          <a:xfrm>
            <a:off x="1310324" y="6400491"/>
            <a:ext cx="1135472" cy="743734"/>
          </a:xfrm>
          <a:custGeom>
            <a:avLst/>
            <a:gdLst/>
            <a:ahLst/>
            <a:cxnLst/>
            <a:rect l="l" t="t" r="r" b="b"/>
            <a:pathLst>
              <a:path w="1135472" h="743734">
                <a:moveTo>
                  <a:pt x="0" y="0"/>
                </a:moveTo>
                <a:lnTo>
                  <a:pt x="1135471" y="0"/>
                </a:lnTo>
                <a:lnTo>
                  <a:pt x="1135471" y="743733"/>
                </a:lnTo>
                <a:lnTo>
                  <a:pt x="0" y="7437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11" name="Freeform 11"/>
          <p:cNvSpPr/>
          <p:nvPr/>
        </p:nvSpPr>
        <p:spPr>
          <a:xfrm>
            <a:off x="1310324" y="7663888"/>
            <a:ext cx="1135472" cy="743734"/>
          </a:xfrm>
          <a:custGeom>
            <a:avLst/>
            <a:gdLst/>
            <a:ahLst/>
            <a:cxnLst/>
            <a:rect l="l" t="t" r="r" b="b"/>
            <a:pathLst>
              <a:path w="1135472" h="743734">
                <a:moveTo>
                  <a:pt x="0" y="0"/>
                </a:moveTo>
                <a:lnTo>
                  <a:pt x="1135471" y="0"/>
                </a:lnTo>
                <a:lnTo>
                  <a:pt x="1135471" y="743734"/>
                </a:lnTo>
                <a:lnTo>
                  <a:pt x="0" y="74373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"/>
            <a:chOff x="0" y="0"/>
            <a:chExt cx="4816593" cy="270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"/>
            </a:xfrm>
            <a:custGeom>
              <a:avLst/>
              <a:gdLst/>
              <a:ahLst/>
              <a:cxnLst/>
              <a:rect l="l" t="t" r="r" b="b"/>
              <a:pathLst>
                <a:path w="4816592" h="270933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ABB19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863255" y="1456636"/>
            <a:ext cx="12561491" cy="8321988"/>
          </a:xfrm>
          <a:custGeom>
            <a:avLst/>
            <a:gdLst/>
            <a:ahLst/>
            <a:cxnLst/>
            <a:rect l="l" t="t" r="r" b="b"/>
            <a:pathLst>
              <a:path w="12561491" h="8321988">
                <a:moveTo>
                  <a:pt x="0" y="0"/>
                </a:moveTo>
                <a:lnTo>
                  <a:pt x="12561490" y="0"/>
                </a:lnTo>
                <a:lnTo>
                  <a:pt x="12561490" y="8321988"/>
                </a:lnTo>
                <a:lnTo>
                  <a:pt x="0" y="83219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0" y="-132485"/>
            <a:ext cx="18288000" cy="1161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7"/>
              </a:lnSpc>
              <a:spcBef>
                <a:spcPct val="0"/>
              </a:spcBef>
            </a:pPr>
            <a:r>
              <a:rPr lang="en-US" sz="6784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GRÁFICOS E RESULTADOS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"/>
            <a:chOff x="0" y="0"/>
            <a:chExt cx="4816593" cy="270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"/>
            </a:xfrm>
            <a:custGeom>
              <a:avLst/>
              <a:gdLst/>
              <a:ahLst/>
              <a:cxnLst/>
              <a:rect l="l" t="t" r="r" b="b"/>
              <a:pathLst>
                <a:path w="4816592" h="270933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ABB19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462164" y="1976270"/>
            <a:ext cx="8872655" cy="1748144"/>
          </a:xfrm>
          <a:custGeom>
            <a:avLst/>
            <a:gdLst/>
            <a:ahLst/>
            <a:cxnLst/>
            <a:rect l="l" t="t" r="r" b="b"/>
            <a:pathLst>
              <a:path w="8872655" h="1748144">
                <a:moveTo>
                  <a:pt x="0" y="0"/>
                </a:moveTo>
                <a:lnTo>
                  <a:pt x="8872656" y="0"/>
                </a:lnTo>
                <a:lnTo>
                  <a:pt x="8872656" y="1748144"/>
                </a:lnTo>
                <a:lnTo>
                  <a:pt x="0" y="17481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8852173" y="6375449"/>
            <a:ext cx="8872655" cy="1586716"/>
          </a:xfrm>
          <a:custGeom>
            <a:avLst/>
            <a:gdLst/>
            <a:ahLst/>
            <a:cxnLst/>
            <a:rect l="l" t="t" r="r" b="b"/>
            <a:pathLst>
              <a:path w="8872655" h="1586716">
                <a:moveTo>
                  <a:pt x="0" y="0"/>
                </a:moveTo>
                <a:lnTo>
                  <a:pt x="8872655" y="0"/>
                </a:lnTo>
                <a:lnTo>
                  <a:pt x="8872655" y="1586716"/>
                </a:lnTo>
                <a:lnTo>
                  <a:pt x="0" y="15867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0" y="-132485"/>
            <a:ext cx="18288000" cy="1161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7"/>
              </a:lnSpc>
              <a:spcBef>
                <a:spcPct val="0"/>
              </a:spcBef>
            </a:pPr>
            <a:r>
              <a:rPr lang="en-US" sz="6784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GRÁFICOS E RESULTADOS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675885" y="2484938"/>
            <a:ext cx="49381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40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14692" y="3030359"/>
            <a:ext cx="74071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100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908192" y="3667264"/>
            <a:ext cx="49381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54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576692" y="3667264"/>
            <a:ext cx="493812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86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414692" y="3657739"/>
            <a:ext cx="740718" cy="5803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60"/>
              </a:lnSpc>
              <a:spcBef>
                <a:spcPct val="0"/>
              </a:spcBef>
            </a:pPr>
            <a:r>
              <a:rPr lang="en-US" sz="34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140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62164" y="1255586"/>
            <a:ext cx="7236677" cy="572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Valores observados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852173" y="5341608"/>
            <a:ext cx="7356400" cy="5721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Valores esperados 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852173" y="5837574"/>
            <a:ext cx="8872655" cy="473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48"/>
              </a:lnSpc>
              <a:spcBef>
                <a:spcPct val="0"/>
              </a:spcBef>
            </a:pPr>
            <a:r>
              <a:rPr lang="en-US" sz="274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(caso não houvesse associação entre as variáveis)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93221" y="8400315"/>
            <a:ext cx="15101559" cy="11627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688"/>
              </a:lnSpc>
              <a:spcBef>
                <a:spcPct val="0"/>
              </a:spcBef>
            </a:pPr>
            <a:r>
              <a:rPr lang="en-US" sz="3348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Como não tivemos valores &lt;5 na tabela de valores esperados, podemos usar o teste de qui quadrado para comparar as proporções.</a:t>
            </a:r>
          </a:p>
        </p:txBody>
      </p:sp>
      <p:sp>
        <p:nvSpPr>
          <p:cNvPr id="17" name="Freeform 17"/>
          <p:cNvSpPr/>
          <p:nvPr/>
        </p:nvSpPr>
        <p:spPr>
          <a:xfrm rot="5400000">
            <a:off x="7131106" y="7022562"/>
            <a:ext cx="1135472" cy="743734"/>
          </a:xfrm>
          <a:custGeom>
            <a:avLst/>
            <a:gdLst/>
            <a:ahLst/>
            <a:cxnLst/>
            <a:rect l="l" t="t" r="r" b="b"/>
            <a:pathLst>
              <a:path w="1135472" h="743734">
                <a:moveTo>
                  <a:pt x="0" y="0"/>
                </a:moveTo>
                <a:lnTo>
                  <a:pt x="1135471" y="0"/>
                </a:lnTo>
                <a:lnTo>
                  <a:pt x="1135471" y="743734"/>
                </a:lnTo>
                <a:lnTo>
                  <a:pt x="0" y="7437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"/>
            <a:chOff x="0" y="0"/>
            <a:chExt cx="4816593" cy="270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"/>
            </a:xfrm>
            <a:custGeom>
              <a:avLst/>
              <a:gdLst/>
              <a:ahLst/>
              <a:cxnLst/>
              <a:rect l="l" t="t" r="r" b="b"/>
              <a:pathLst>
                <a:path w="4816592" h="270933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ABB19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82819" y="1668665"/>
            <a:ext cx="13886889" cy="2306942"/>
          </a:xfrm>
          <a:custGeom>
            <a:avLst/>
            <a:gdLst/>
            <a:ahLst/>
            <a:cxnLst/>
            <a:rect l="l" t="t" r="r" b="b"/>
            <a:pathLst>
              <a:path w="13886889" h="2306942">
                <a:moveTo>
                  <a:pt x="0" y="0"/>
                </a:moveTo>
                <a:lnTo>
                  <a:pt x="13886889" y="0"/>
                </a:lnTo>
                <a:lnTo>
                  <a:pt x="13886889" y="2306943"/>
                </a:lnTo>
                <a:lnTo>
                  <a:pt x="0" y="23069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Freeform 6"/>
          <p:cNvSpPr/>
          <p:nvPr/>
        </p:nvSpPr>
        <p:spPr>
          <a:xfrm>
            <a:off x="3518292" y="4770736"/>
            <a:ext cx="13886889" cy="4487564"/>
          </a:xfrm>
          <a:custGeom>
            <a:avLst/>
            <a:gdLst/>
            <a:ahLst/>
            <a:cxnLst/>
            <a:rect l="l" t="t" r="r" b="b"/>
            <a:pathLst>
              <a:path w="13886889" h="4487564">
                <a:moveTo>
                  <a:pt x="0" y="0"/>
                </a:moveTo>
                <a:lnTo>
                  <a:pt x="13886889" y="0"/>
                </a:lnTo>
                <a:lnTo>
                  <a:pt x="13886889" y="4487564"/>
                </a:lnTo>
                <a:lnTo>
                  <a:pt x="0" y="44875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7" name="TextBox 7"/>
          <p:cNvSpPr txBox="1"/>
          <p:nvPr/>
        </p:nvSpPr>
        <p:spPr>
          <a:xfrm>
            <a:off x="0" y="-132485"/>
            <a:ext cx="18288000" cy="1161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7"/>
              </a:lnSpc>
              <a:spcBef>
                <a:spcPct val="0"/>
              </a:spcBef>
            </a:pPr>
            <a:r>
              <a:rPr lang="en-US" sz="6784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GRÁFICOS E RESULTADOS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7750064" y="3110880"/>
            <a:ext cx="1846084" cy="1312154"/>
            <a:chOff x="0" y="0"/>
            <a:chExt cx="2461445" cy="1749539"/>
          </a:xfrm>
        </p:grpSpPr>
        <p:sp>
          <p:nvSpPr>
            <p:cNvPr id="9" name="Freeform 9"/>
            <p:cNvSpPr/>
            <p:nvPr/>
          </p:nvSpPr>
          <p:spPr>
            <a:xfrm rot="-10800000">
              <a:off x="1224373" y="0"/>
              <a:ext cx="1237073" cy="1073226"/>
            </a:xfrm>
            <a:custGeom>
              <a:avLst/>
              <a:gdLst/>
              <a:ahLst/>
              <a:cxnLst/>
              <a:rect l="l" t="t" r="r" b="b"/>
              <a:pathLst>
                <a:path w="1237073" h="1073226">
                  <a:moveTo>
                    <a:pt x="0" y="0"/>
                  </a:moveTo>
                  <a:lnTo>
                    <a:pt x="1237072" y="0"/>
                  </a:lnTo>
                  <a:lnTo>
                    <a:pt x="1237072" y="1073226"/>
                  </a:lnTo>
                  <a:lnTo>
                    <a:pt x="0" y="10732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32450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10" name="Freeform 10"/>
            <p:cNvSpPr/>
            <p:nvPr/>
          </p:nvSpPr>
          <p:spPr>
            <a:xfrm rot="-10800000" flipH="1">
              <a:off x="0" y="0"/>
              <a:ext cx="1237073" cy="1073226"/>
            </a:xfrm>
            <a:custGeom>
              <a:avLst/>
              <a:gdLst/>
              <a:ahLst/>
              <a:cxnLst/>
              <a:rect l="l" t="t" r="r" b="b"/>
              <a:pathLst>
                <a:path w="1237073" h="1073226">
                  <a:moveTo>
                    <a:pt x="1237073" y="0"/>
                  </a:moveTo>
                  <a:lnTo>
                    <a:pt x="0" y="0"/>
                  </a:lnTo>
                  <a:lnTo>
                    <a:pt x="0" y="1073226"/>
                  </a:lnTo>
                  <a:lnTo>
                    <a:pt x="1237073" y="1073226"/>
                  </a:lnTo>
                  <a:lnTo>
                    <a:pt x="1237073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32450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11" name="Freeform 11"/>
            <p:cNvSpPr/>
            <p:nvPr/>
          </p:nvSpPr>
          <p:spPr>
            <a:xfrm rot="-10800000" flipV="1">
              <a:off x="1224373" y="676313"/>
              <a:ext cx="1237073" cy="1073226"/>
            </a:xfrm>
            <a:custGeom>
              <a:avLst/>
              <a:gdLst/>
              <a:ahLst/>
              <a:cxnLst/>
              <a:rect l="l" t="t" r="r" b="b"/>
              <a:pathLst>
                <a:path w="1237073" h="1073226">
                  <a:moveTo>
                    <a:pt x="0" y="1073226"/>
                  </a:moveTo>
                  <a:lnTo>
                    <a:pt x="1237072" y="1073226"/>
                  </a:lnTo>
                  <a:lnTo>
                    <a:pt x="1237072" y="0"/>
                  </a:lnTo>
                  <a:lnTo>
                    <a:pt x="0" y="0"/>
                  </a:lnTo>
                  <a:lnTo>
                    <a:pt x="0" y="1073226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32450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5240964" y="6164016"/>
            <a:ext cx="1846084" cy="1312154"/>
            <a:chOff x="0" y="0"/>
            <a:chExt cx="2461445" cy="1749539"/>
          </a:xfrm>
        </p:grpSpPr>
        <p:sp>
          <p:nvSpPr>
            <p:cNvPr id="13" name="Freeform 13"/>
            <p:cNvSpPr/>
            <p:nvPr/>
          </p:nvSpPr>
          <p:spPr>
            <a:xfrm rot="-10800000">
              <a:off x="1224373" y="0"/>
              <a:ext cx="1237073" cy="1073226"/>
            </a:xfrm>
            <a:custGeom>
              <a:avLst/>
              <a:gdLst/>
              <a:ahLst/>
              <a:cxnLst/>
              <a:rect l="l" t="t" r="r" b="b"/>
              <a:pathLst>
                <a:path w="1237073" h="1073226">
                  <a:moveTo>
                    <a:pt x="0" y="0"/>
                  </a:moveTo>
                  <a:lnTo>
                    <a:pt x="1237072" y="0"/>
                  </a:lnTo>
                  <a:lnTo>
                    <a:pt x="1237072" y="1073226"/>
                  </a:lnTo>
                  <a:lnTo>
                    <a:pt x="0" y="107322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32450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14" name="Freeform 14"/>
            <p:cNvSpPr/>
            <p:nvPr/>
          </p:nvSpPr>
          <p:spPr>
            <a:xfrm rot="-10800000" flipH="1">
              <a:off x="0" y="0"/>
              <a:ext cx="1237073" cy="1073226"/>
            </a:xfrm>
            <a:custGeom>
              <a:avLst/>
              <a:gdLst/>
              <a:ahLst/>
              <a:cxnLst/>
              <a:rect l="l" t="t" r="r" b="b"/>
              <a:pathLst>
                <a:path w="1237073" h="1073226">
                  <a:moveTo>
                    <a:pt x="1237073" y="0"/>
                  </a:moveTo>
                  <a:lnTo>
                    <a:pt x="0" y="0"/>
                  </a:lnTo>
                  <a:lnTo>
                    <a:pt x="0" y="1073226"/>
                  </a:lnTo>
                  <a:lnTo>
                    <a:pt x="1237073" y="1073226"/>
                  </a:lnTo>
                  <a:lnTo>
                    <a:pt x="1237073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32450"/>
              </a:stretch>
            </a:blipFill>
          </p:spPr>
          <p:txBody>
            <a:bodyPr/>
            <a:lstStyle/>
            <a:p>
              <a:endParaRPr lang="pt-BR"/>
            </a:p>
          </p:txBody>
        </p:sp>
        <p:sp>
          <p:nvSpPr>
            <p:cNvPr id="15" name="Freeform 15"/>
            <p:cNvSpPr/>
            <p:nvPr/>
          </p:nvSpPr>
          <p:spPr>
            <a:xfrm rot="-10800000" flipV="1">
              <a:off x="1224373" y="676313"/>
              <a:ext cx="1237073" cy="1073226"/>
            </a:xfrm>
            <a:custGeom>
              <a:avLst/>
              <a:gdLst/>
              <a:ahLst/>
              <a:cxnLst/>
              <a:rect l="l" t="t" r="r" b="b"/>
              <a:pathLst>
                <a:path w="1237073" h="1073226">
                  <a:moveTo>
                    <a:pt x="0" y="1073226"/>
                  </a:moveTo>
                  <a:lnTo>
                    <a:pt x="1237072" y="1073226"/>
                  </a:lnTo>
                  <a:lnTo>
                    <a:pt x="1237072" y="0"/>
                  </a:lnTo>
                  <a:lnTo>
                    <a:pt x="0" y="0"/>
                  </a:lnTo>
                  <a:lnTo>
                    <a:pt x="0" y="1073226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 r="-32450"/>
              </a:stretch>
            </a:blipFill>
          </p:spPr>
          <p:txBody>
            <a:bodyPr/>
            <a:lstStyle/>
            <a:p>
              <a:endParaRPr lang="pt-BR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"/>
            <a:chOff x="0" y="0"/>
            <a:chExt cx="4816593" cy="2709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270933"/>
            </a:xfrm>
            <a:custGeom>
              <a:avLst/>
              <a:gdLst/>
              <a:ahLst/>
              <a:cxnLst/>
              <a:rect l="l" t="t" r="r" b="b"/>
              <a:pathLst>
                <a:path w="4816592" h="270933">
                  <a:moveTo>
                    <a:pt x="0" y="0"/>
                  </a:moveTo>
                  <a:lnTo>
                    <a:pt x="4816592" y="0"/>
                  </a:lnTo>
                  <a:lnTo>
                    <a:pt x="4816592" y="270933"/>
                  </a:lnTo>
                  <a:lnTo>
                    <a:pt x="0" y="270933"/>
                  </a:lnTo>
                  <a:close/>
                </a:path>
              </a:pathLst>
            </a:custGeom>
            <a:solidFill>
              <a:srgbClr val="ABB194"/>
            </a:solidFill>
          </p:spPr>
          <p:txBody>
            <a:bodyPr/>
            <a:lstStyle/>
            <a:p>
              <a:endParaRPr lang="pt-BR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3090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2835808" y="1285550"/>
            <a:ext cx="12616385" cy="8705306"/>
          </a:xfrm>
          <a:custGeom>
            <a:avLst/>
            <a:gdLst/>
            <a:ahLst/>
            <a:cxnLst/>
            <a:rect l="l" t="t" r="r" b="b"/>
            <a:pathLst>
              <a:path w="12616385" h="8705306">
                <a:moveTo>
                  <a:pt x="0" y="0"/>
                </a:moveTo>
                <a:lnTo>
                  <a:pt x="12616384" y="0"/>
                </a:lnTo>
                <a:lnTo>
                  <a:pt x="12616384" y="8705306"/>
                </a:lnTo>
                <a:lnTo>
                  <a:pt x="0" y="87053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pt-BR"/>
          </a:p>
        </p:txBody>
      </p:sp>
      <p:sp>
        <p:nvSpPr>
          <p:cNvPr id="6" name="TextBox 6"/>
          <p:cNvSpPr txBox="1"/>
          <p:nvPr/>
        </p:nvSpPr>
        <p:spPr>
          <a:xfrm>
            <a:off x="0" y="-132485"/>
            <a:ext cx="18288000" cy="11611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497"/>
              </a:lnSpc>
              <a:spcBef>
                <a:spcPct val="0"/>
              </a:spcBef>
            </a:pPr>
            <a:r>
              <a:rPr lang="en-US" sz="6784">
                <a:solidFill>
                  <a:srgbClr val="FFFFFF"/>
                </a:solidFill>
                <a:latin typeface="Forum"/>
                <a:ea typeface="Forum"/>
                <a:cs typeface="Forum"/>
                <a:sym typeface="Forum"/>
              </a:rPr>
              <a:t>GRÁFICOS E RESULTADOS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402</Words>
  <Application>Microsoft Office PowerPoint</Application>
  <PresentationFormat>Personalizar</PresentationFormat>
  <Paragraphs>54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9" baseType="lpstr">
      <vt:lpstr>Open Sauce</vt:lpstr>
      <vt:lpstr>Open Sans</vt:lpstr>
      <vt:lpstr>Open Sauce Bold</vt:lpstr>
      <vt:lpstr>Open Sauce Light</vt:lpstr>
      <vt:lpstr>Forum</vt:lpstr>
      <vt:lpstr>Calibri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Trabalho fcm</dc:title>
  <cp:lastModifiedBy>Marcela Carneiro de Oliveira</cp:lastModifiedBy>
  <cp:revision>1</cp:revision>
  <dcterms:created xsi:type="dcterms:W3CDTF">2006-08-16T00:00:00Z</dcterms:created>
  <dcterms:modified xsi:type="dcterms:W3CDTF">2024-12-03T14:51:29Z</dcterms:modified>
  <dc:identifier>DAGXmRfc9YA</dc:identifier>
</cp:coreProperties>
</file>

<file path=docProps/thumbnail.jpeg>
</file>